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8" r:id="rId22"/>
    <p:sldId id="276" r:id="rId23"/>
    <p:sldId id="287" r:id="rId24"/>
    <p:sldId id="277" r:id="rId25"/>
    <p:sldId id="278" r:id="rId26"/>
    <p:sldId id="286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71" autoAdjust="0"/>
  </p:normalViewPr>
  <p:slideViewPr>
    <p:cSldViewPr snapToGrid="0" snapToObjects="1">
      <p:cViewPr varScale="1">
        <p:scale>
          <a:sx n="69" d="100"/>
          <a:sy n="69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8069-10B8-3B4E-87AD-5D84CA2703C1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D93CB-0830-B84B-B349-8F51951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www.extremetech.com</a:t>
            </a:r>
            <a:r>
              <a:rPr lang="en-US" smtClean="0"/>
              <a:t>/computing/167179-facebook-is-working-on-deep-learning-neural-networks-to-learn-even-more-about-your-personal-life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www.slideshare.net</a:t>
            </a:r>
            <a:r>
              <a:rPr lang="en-US" dirty="0" smtClean="0"/>
              <a:t>/</a:t>
            </a:r>
            <a:r>
              <a:rPr lang="en-US" dirty="0" err="1" smtClean="0"/>
              <a:t>mohankumaryadav</a:t>
            </a:r>
            <a:r>
              <a:rPr lang="en-US" dirty="0" smtClean="0"/>
              <a:t>/microarray-16430408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6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https://</a:t>
            </a:r>
            <a:r>
              <a:rPr lang="en-US" baseline="0" dirty="0" err="1" smtClean="0"/>
              <a:t>www.pinterest.com</a:t>
            </a:r>
            <a:r>
              <a:rPr lang="en-US" baseline="0" dirty="0" smtClean="0"/>
              <a:t>/michaelcross393/stuff-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-love/.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4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Support_vector_machine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8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www.cs.nyu.edu</a:t>
            </a:r>
            <a:r>
              <a:rPr lang="en-US" dirty="0" smtClean="0"/>
              <a:t>/faculty/</a:t>
            </a:r>
            <a:r>
              <a:rPr lang="en-US" dirty="0" err="1" smtClean="0"/>
              <a:t>davise</a:t>
            </a:r>
            <a:r>
              <a:rPr lang="en-US" dirty="0" smtClean="0"/>
              <a:t>/</a:t>
            </a:r>
            <a:r>
              <a:rPr lang="en-US" dirty="0" err="1" smtClean="0"/>
              <a:t>ai</a:t>
            </a:r>
            <a:r>
              <a:rPr lang="en-US" dirty="0" smtClean="0"/>
              <a:t>/</a:t>
            </a:r>
            <a:r>
              <a:rPr lang="en-US" dirty="0" err="1" smtClean="0"/>
              <a:t>linearSeparator.html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6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https://</a:t>
            </a:r>
            <a:r>
              <a:rPr lang="en-US" dirty="0" err="1" smtClean="0"/>
              <a:t>www.npmjs.com</a:t>
            </a:r>
            <a:r>
              <a:rPr lang="en-US" dirty="0" smtClean="0"/>
              <a:t>/package/node-</a:t>
            </a:r>
            <a:r>
              <a:rPr lang="en-US" dirty="0" err="1" smtClean="0"/>
              <a:t>svm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baseline="0" dirty="0" smtClean="0"/>
              <a:t> http://www.1zoom.net/Aviation/Mikoyan_MiG-35/t2/1/.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natureofcode.com</a:t>
            </a:r>
            <a:r>
              <a:rPr lang="en-US" dirty="0" smtClean="0"/>
              <a:t>/book/chapter-10-neural-networks/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en.wikibooks.org</a:t>
            </a:r>
            <a:r>
              <a:rPr lang="en-US" dirty="0" smtClean="0"/>
              <a:t>/wiki/</a:t>
            </a:r>
            <a:r>
              <a:rPr lang="en-US" dirty="0" err="1" smtClean="0"/>
              <a:t>Artificial_Neural_Networks</a:t>
            </a:r>
            <a:r>
              <a:rPr lang="en-US" dirty="0" smtClean="0"/>
              <a:t>/</a:t>
            </a:r>
            <a:r>
              <a:rPr lang="en-US" dirty="0" err="1" smtClean="0"/>
              <a:t>Activation_Functions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colinfahey.com</a:t>
            </a:r>
            <a:r>
              <a:rPr lang="en-US" dirty="0" smtClean="0"/>
              <a:t>/</a:t>
            </a:r>
            <a:r>
              <a:rPr lang="en-US" dirty="0" err="1" smtClean="0"/>
              <a:t>neural_network_with_back_propagation_learning</a:t>
            </a:r>
            <a:r>
              <a:rPr lang="en-US" dirty="0" smtClean="0"/>
              <a:t>/</a:t>
            </a:r>
            <a:r>
              <a:rPr lang="en-US" dirty="0" err="1" smtClean="0"/>
              <a:t>neural_network_with_back_propagation_learning.html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www.biomedcentral.com</a:t>
            </a:r>
            <a:r>
              <a:rPr lang="en-US" dirty="0" smtClean="0"/>
              <a:t>/1472-6750/7/53/figure/F2?highres=y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http://igva2012.wikispaces.asu.edu/</a:t>
            </a:r>
            <a:r>
              <a:rPr lang="en-US" dirty="0" err="1" smtClean="0"/>
              <a:t>aarvay</a:t>
            </a:r>
            <a:r>
              <a:rPr lang="en-US" dirty="0" smtClean="0"/>
              <a:t>+-+Paper+3+-+</a:t>
            </a:r>
            <a:r>
              <a:rPr lang="en-US" dirty="0" err="1" smtClean="0"/>
              <a:t>Data+driven+visualization+of+neural+networks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7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www.itengineerings.com</a:t>
            </a:r>
            <a:r>
              <a:rPr lang="en-US" dirty="0" smtClean="0"/>
              <a:t>/</a:t>
            </a:r>
            <a:r>
              <a:rPr lang="en-US" dirty="0" err="1" smtClean="0"/>
              <a:t>aforge</a:t>
            </a:r>
            <a:r>
              <a:rPr lang="en-US" dirty="0" smtClean="0"/>
              <a:t>-net-framework-artificial-neural-networks-development/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Support_vector_machine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6EAA-1541-8A42-A734-47AC03021D8D}" type="datetimeFigureOut">
              <a:rPr lang="en-US" smtClean="0"/>
              <a:t>12/27/14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70808" y="62826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4D795-CB58-E148-A218-DEC28AB7F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lumbia.edu/~kathy/cs4701/documents/jason_svm_tutorial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30" y="4583416"/>
            <a:ext cx="473263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Black Box Methods – NNs and SVNs</a:t>
            </a:r>
            <a:br>
              <a:rPr lang="en-US" dirty="0" smtClean="0"/>
            </a:br>
            <a:r>
              <a:rPr lang="en-US" sz="4000" i="1" dirty="0" smtClean="0"/>
              <a:t>Lantz </a:t>
            </a:r>
            <a:r>
              <a:rPr lang="en-US" sz="4000" i="1" dirty="0" err="1" smtClean="0"/>
              <a:t>Ch</a:t>
            </a:r>
            <a:r>
              <a:rPr lang="en-US" sz="4000" i="1" dirty="0" smtClean="0"/>
              <a:t> 7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0430" y="4327020"/>
            <a:ext cx="1545748" cy="1752600"/>
          </a:xfrm>
        </p:spPr>
        <p:txBody>
          <a:bodyPr/>
          <a:lstStyle/>
          <a:p>
            <a:r>
              <a:rPr lang="en-US" dirty="0" err="1" smtClean="0"/>
              <a:t>Wk</a:t>
            </a:r>
            <a:r>
              <a:rPr lang="en-US" dirty="0" smtClean="0"/>
              <a:t> 4, Part 1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560698" y="6042837"/>
            <a:ext cx="3359424" cy="5572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2041" y="1426171"/>
            <a:ext cx="33594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</a:t>
            </a:r>
            <a:r>
              <a:rPr lang="en-US" dirty="0" smtClean="0"/>
              <a:t> - What Neural Nets are modeled on – the human brain. And, they are growing in usage, because NN’s run fast and can do difficult tasks like image recognition.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405" y="723900"/>
            <a:ext cx="4474640" cy="29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…Using some learning algorithm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54" y="1595619"/>
            <a:ext cx="6677105" cy="49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is popular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054464"/>
              </p:ext>
            </p:extLst>
          </p:nvPr>
        </p:nvGraphicFramePr>
        <p:xfrm>
          <a:off x="457200" y="1600200"/>
          <a:ext cx="8229600" cy="256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 be adapted to classification or numeric prediction problems.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Reputation of being computationally intensive and slow to train,</a:t>
                      </a:r>
                      <a:r>
                        <a:rPr lang="en-US" baseline="0" dirty="0" smtClean="0"/>
                        <a:t> particularly if the network topology is complex.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Among the most accurate modeling approaches.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 to </a:t>
                      </a:r>
                      <a:r>
                        <a:rPr lang="en-US" dirty="0" err="1" smtClean="0"/>
                        <a:t>overfit</a:t>
                      </a:r>
                      <a:r>
                        <a:rPr lang="en-US" dirty="0" smtClean="0"/>
                        <a:t> or </a:t>
                      </a:r>
                      <a:r>
                        <a:rPr lang="en-US" dirty="0" err="1" smtClean="0"/>
                        <a:t>underfit</a:t>
                      </a:r>
                      <a:r>
                        <a:rPr lang="en-US" dirty="0" smtClean="0"/>
                        <a:t> training data.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Makes few assumptions</a:t>
                      </a:r>
                      <a:r>
                        <a:rPr lang="en-US" baseline="0" dirty="0" smtClean="0"/>
                        <a:t> about the data’s underlying relationships.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 in a complex black box model that is difficult if not impossible to interpret.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02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it’s trained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it in production mode, to give those magical answers.</a:t>
            </a:r>
          </a:p>
          <a:p>
            <a:r>
              <a:rPr lang="en-US" dirty="0" smtClean="0"/>
              <a:t>It doesn’t change how it operates, just gives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2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Lantz’s “concrete”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&gt; concrete &lt;- </a:t>
            </a:r>
            <a:r>
              <a:rPr lang="en-US" dirty="0" err="1"/>
              <a:t>read.csv</a:t>
            </a:r>
            <a:r>
              <a:rPr lang="en-US" dirty="0"/>
              <a:t>("/Users/</a:t>
            </a:r>
            <a:r>
              <a:rPr lang="en-US" dirty="0" err="1"/>
              <a:t>chenowet</a:t>
            </a:r>
            <a:r>
              <a:rPr lang="en-US" dirty="0"/>
              <a:t>/Documents/</a:t>
            </a:r>
            <a:r>
              <a:rPr lang="en-US" dirty="0" err="1"/>
              <a:t>Rstuff</a:t>
            </a:r>
            <a:r>
              <a:rPr lang="en-US" dirty="0"/>
              <a:t>/</a:t>
            </a:r>
            <a:r>
              <a:rPr lang="en-US" dirty="0" err="1"/>
              <a:t>concrete.csv</a:t>
            </a:r>
            <a:r>
              <a:rPr lang="en-US" dirty="0"/>
              <a:t>")</a:t>
            </a:r>
          </a:p>
          <a:p>
            <a:r>
              <a:rPr lang="en-US" dirty="0"/>
              <a:t>&gt; </a:t>
            </a:r>
            <a:r>
              <a:rPr lang="en-US" dirty="0" err="1"/>
              <a:t>str</a:t>
            </a:r>
            <a:r>
              <a:rPr lang="en-US" dirty="0"/>
              <a:t>(concrete)</a:t>
            </a:r>
          </a:p>
          <a:p>
            <a:r>
              <a:rPr lang="en-US" dirty="0"/>
              <a:t>'</a:t>
            </a:r>
            <a:r>
              <a:rPr lang="en-US" dirty="0" err="1"/>
              <a:t>data.frame</a:t>
            </a:r>
            <a:r>
              <a:rPr lang="en-US" dirty="0"/>
              <a:t>':	1030 obs. of  9 variables:</a:t>
            </a:r>
          </a:p>
          <a:p>
            <a:r>
              <a:rPr lang="en-US" dirty="0"/>
              <a:t> $ cement      : </a:t>
            </a:r>
            <a:r>
              <a:rPr lang="en-US" dirty="0" err="1"/>
              <a:t>num</a:t>
            </a:r>
            <a:r>
              <a:rPr lang="en-US" dirty="0"/>
              <a:t>  141 169 250 266 155 ...</a:t>
            </a:r>
          </a:p>
          <a:p>
            <a:r>
              <a:rPr lang="en-US" dirty="0"/>
              <a:t> $ slag        : </a:t>
            </a:r>
            <a:r>
              <a:rPr lang="en-US" dirty="0" err="1"/>
              <a:t>num</a:t>
            </a:r>
            <a:r>
              <a:rPr lang="en-US" dirty="0"/>
              <a:t>  212 42.2 0 114 183.4 ...</a:t>
            </a:r>
          </a:p>
          <a:p>
            <a:r>
              <a:rPr lang="en-US" dirty="0"/>
              <a:t> $ ash         : </a:t>
            </a:r>
            <a:r>
              <a:rPr lang="en-US" dirty="0" err="1"/>
              <a:t>num</a:t>
            </a:r>
            <a:r>
              <a:rPr lang="en-US" dirty="0"/>
              <a:t>  0 124.3 95.7 0 0 ...</a:t>
            </a:r>
          </a:p>
          <a:p>
            <a:r>
              <a:rPr lang="en-US" dirty="0"/>
              <a:t> $ water       : </a:t>
            </a:r>
            <a:r>
              <a:rPr lang="en-US" dirty="0" err="1"/>
              <a:t>num</a:t>
            </a:r>
            <a:r>
              <a:rPr lang="en-US" dirty="0"/>
              <a:t>  204 158 187 228 193 ...</a:t>
            </a:r>
          </a:p>
          <a:p>
            <a:r>
              <a:rPr lang="en-US" dirty="0"/>
              <a:t> $ superplastic: </a:t>
            </a:r>
            <a:r>
              <a:rPr lang="en-US" dirty="0" err="1"/>
              <a:t>num</a:t>
            </a:r>
            <a:r>
              <a:rPr lang="en-US" dirty="0"/>
              <a:t>  0 10.8 5.5 0 9.1 0 0 6.4 0 9 ...</a:t>
            </a:r>
          </a:p>
          <a:p>
            <a:r>
              <a:rPr lang="en-US" dirty="0"/>
              <a:t> $ </a:t>
            </a:r>
            <a:r>
              <a:rPr lang="en-US" dirty="0" err="1"/>
              <a:t>coarseagg</a:t>
            </a:r>
            <a:r>
              <a:rPr lang="en-US" dirty="0"/>
              <a:t>   : </a:t>
            </a:r>
            <a:r>
              <a:rPr lang="en-US" dirty="0" err="1"/>
              <a:t>num</a:t>
            </a:r>
            <a:r>
              <a:rPr lang="en-US" dirty="0"/>
              <a:t>  972 1081 957 932 1047 ...</a:t>
            </a:r>
          </a:p>
          <a:p>
            <a:r>
              <a:rPr lang="en-US" dirty="0"/>
              <a:t> $ </a:t>
            </a:r>
            <a:r>
              <a:rPr lang="en-US" dirty="0" err="1"/>
              <a:t>fineagg</a:t>
            </a:r>
            <a:r>
              <a:rPr lang="en-US" dirty="0"/>
              <a:t>     : </a:t>
            </a:r>
            <a:r>
              <a:rPr lang="en-US" dirty="0" err="1"/>
              <a:t>num</a:t>
            </a:r>
            <a:r>
              <a:rPr lang="en-US" dirty="0"/>
              <a:t>  748 796 861 670 697 ...</a:t>
            </a:r>
          </a:p>
          <a:p>
            <a:r>
              <a:rPr lang="en-US" dirty="0"/>
              <a:t> $ age         : </a:t>
            </a:r>
            <a:r>
              <a:rPr lang="en-US" dirty="0" err="1"/>
              <a:t>int</a:t>
            </a:r>
            <a:r>
              <a:rPr lang="en-US" dirty="0"/>
              <a:t>  28 14 28 28 28 90 7 56 28 28 ...</a:t>
            </a:r>
          </a:p>
          <a:p>
            <a:r>
              <a:rPr lang="en-US" dirty="0">
                <a:solidFill>
                  <a:srgbClr val="3366FF"/>
                </a:solidFill>
              </a:rPr>
              <a:t> $ strength    : </a:t>
            </a:r>
            <a:r>
              <a:rPr lang="en-US" dirty="0" err="1">
                <a:solidFill>
                  <a:srgbClr val="3366FF"/>
                </a:solidFill>
              </a:rPr>
              <a:t>num</a:t>
            </a:r>
            <a:r>
              <a:rPr lang="en-US" dirty="0">
                <a:solidFill>
                  <a:srgbClr val="3366FF"/>
                </a:solidFill>
              </a:rPr>
              <a:t>  29.9 23.5 29.2 45.9 18.3 ...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5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“normalized”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Like we did for Nearest Neighbor in </a:t>
            </a:r>
            <a:r>
              <a:rPr lang="en-US" dirty="0" err="1" smtClean="0"/>
              <a:t>Ch</a:t>
            </a:r>
            <a:r>
              <a:rPr lang="en-US" dirty="0" smtClean="0"/>
              <a:t> 3: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en-US" dirty="0">
                <a:solidFill>
                  <a:srgbClr val="3366FF"/>
                </a:solidFill>
              </a:rPr>
              <a:t>normalize</a:t>
            </a:r>
            <a:r>
              <a:rPr lang="en-US" dirty="0"/>
              <a:t> &lt;- function(x) {</a:t>
            </a:r>
          </a:p>
          <a:p>
            <a:r>
              <a:rPr lang="en-US" dirty="0"/>
              <a:t>+     return((x-min(x)) / (max(x)-min(x)))</a:t>
            </a:r>
          </a:p>
          <a:p>
            <a:r>
              <a:rPr lang="en-US" dirty="0"/>
              <a:t>+ }</a:t>
            </a:r>
          </a:p>
          <a:p>
            <a:r>
              <a:rPr lang="en-US" dirty="0"/>
              <a:t>&gt; </a:t>
            </a:r>
            <a:r>
              <a:rPr lang="en-US" dirty="0" err="1"/>
              <a:t>concrete_norm</a:t>
            </a:r>
            <a:r>
              <a:rPr lang="en-US" dirty="0"/>
              <a:t> &lt;- </a:t>
            </a:r>
            <a:r>
              <a:rPr lang="en-US" dirty="0" err="1"/>
              <a:t>as.data.frame</a:t>
            </a:r>
            <a:r>
              <a:rPr lang="en-US" dirty="0"/>
              <a:t>(</a:t>
            </a:r>
            <a:r>
              <a:rPr lang="en-US" dirty="0" err="1"/>
              <a:t>lapply</a:t>
            </a:r>
            <a:r>
              <a:rPr lang="en-US" dirty="0"/>
              <a:t>(concrete, </a:t>
            </a:r>
            <a:r>
              <a:rPr lang="en-US" dirty="0">
                <a:solidFill>
                  <a:srgbClr val="3366FF"/>
                </a:solidFill>
              </a:rPr>
              <a:t>normalize</a:t>
            </a:r>
            <a:r>
              <a:rPr lang="en-US" dirty="0"/>
              <a:t>))</a:t>
            </a:r>
          </a:p>
          <a:p>
            <a:r>
              <a:rPr lang="en-US" dirty="0"/>
              <a:t>&gt; summary(</a:t>
            </a:r>
            <a:r>
              <a:rPr lang="en-US" dirty="0" err="1"/>
              <a:t>concrete_norm$strength</a:t>
            </a:r>
            <a:r>
              <a:rPr lang="en-US" dirty="0"/>
              <a:t>)</a:t>
            </a:r>
          </a:p>
          <a:p>
            <a:r>
              <a:rPr lang="en-US" dirty="0"/>
              <a:t>   Min. 1st Qu.  Median    Mean 3rd Qu.    Max. </a:t>
            </a:r>
          </a:p>
          <a:p>
            <a:r>
              <a:rPr lang="en-US" dirty="0"/>
              <a:t> 0.0000  0.2664  0.4001  0.4172  0.5457  1.0000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8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NN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concrete_model</a:t>
            </a:r>
            <a:r>
              <a:rPr lang="en-US" dirty="0"/>
              <a:t> &lt;- </a:t>
            </a:r>
            <a:r>
              <a:rPr lang="en-US" dirty="0" err="1"/>
              <a:t>neuralnet</a:t>
            </a:r>
            <a:r>
              <a:rPr lang="en-US" dirty="0"/>
              <a:t>(strength ~ cement + slag + ash + water + superplastic + </a:t>
            </a:r>
            <a:r>
              <a:rPr lang="en-US" dirty="0" err="1"/>
              <a:t>coarseagg</a:t>
            </a:r>
            <a:r>
              <a:rPr lang="en-US" dirty="0"/>
              <a:t> + </a:t>
            </a:r>
            <a:r>
              <a:rPr lang="en-US" dirty="0" err="1"/>
              <a:t>fineagg</a:t>
            </a:r>
            <a:r>
              <a:rPr lang="en-US" dirty="0"/>
              <a:t> + age, data = </a:t>
            </a:r>
            <a:r>
              <a:rPr lang="en-US" dirty="0" err="1"/>
              <a:t>concrete_train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>
                <a:solidFill>
                  <a:srgbClr val="3366FF"/>
                </a:solidFill>
              </a:rPr>
              <a:t>plot</a:t>
            </a:r>
            <a:r>
              <a:rPr lang="en-US" dirty="0"/>
              <a:t>(</a:t>
            </a:r>
            <a:r>
              <a:rPr lang="en-US" dirty="0" err="1"/>
              <a:t>concrete_model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model_results</a:t>
            </a:r>
            <a:r>
              <a:rPr lang="en-US" dirty="0"/>
              <a:t> &lt;- compute(</a:t>
            </a:r>
            <a:r>
              <a:rPr lang="en-US" dirty="0" err="1"/>
              <a:t>concrete_model</a:t>
            </a:r>
            <a:r>
              <a:rPr lang="en-US" dirty="0"/>
              <a:t>, </a:t>
            </a:r>
            <a:r>
              <a:rPr lang="en-US" dirty="0" err="1"/>
              <a:t>concrete_test</a:t>
            </a:r>
            <a:r>
              <a:rPr lang="en-US" dirty="0"/>
              <a:t>[1:8])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predicted_strength</a:t>
            </a:r>
            <a:r>
              <a:rPr lang="en-US" dirty="0"/>
              <a:t> &lt;- </a:t>
            </a:r>
            <a:r>
              <a:rPr lang="en-US" dirty="0" err="1"/>
              <a:t>model_results$net.result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predicted_strength</a:t>
            </a:r>
            <a:r>
              <a:rPr lang="en-US" dirty="0"/>
              <a:t>, </a:t>
            </a:r>
            <a:r>
              <a:rPr lang="en-US" dirty="0" err="1"/>
              <a:t>concrete_test$strength</a:t>
            </a:r>
            <a:r>
              <a:rPr lang="en-US" dirty="0"/>
              <a:t>)[,1]</a:t>
            </a:r>
          </a:p>
          <a:p>
            <a:pPr marL="0" indent="0">
              <a:buNone/>
            </a:pPr>
            <a:r>
              <a:rPr lang="en-US" dirty="0"/>
              <a:t>[1] </a:t>
            </a:r>
            <a:r>
              <a:rPr lang="en-US" dirty="0">
                <a:solidFill>
                  <a:srgbClr val="3366FF"/>
                </a:solidFill>
              </a:rPr>
              <a:t>0.805273935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0692" y="2784733"/>
            <a:ext cx="178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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40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64" y="1734345"/>
            <a:ext cx="5570233" cy="46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NN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&gt; concrete_model2 &lt;- </a:t>
            </a:r>
            <a:r>
              <a:rPr lang="en-US" dirty="0" err="1"/>
              <a:t>neuralnet</a:t>
            </a:r>
            <a:r>
              <a:rPr lang="en-US" dirty="0"/>
              <a:t>(strength ~ cement + slag + ash + water + superplastic + </a:t>
            </a:r>
            <a:r>
              <a:rPr lang="en-US" dirty="0" err="1"/>
              <a:t>coarseagg</a:t>
            </a:r>
            <a:r>
              <a:rPr lang="en-US" dirty="0"/>
              <a:t> + </a:t>
            </a:r>
            <a:r>
              <a:rPr lang="en-US" dirty="0" err="1"/>
              <a:t>fineagg</a:t>
            </a:r>
            <a:r>
              <a:rPr lang="en-US" dirty="0"/>
              <a:t> + age, data = </a:t>
            </a:r>
            <a:r>
              <a:rPr lang="en-US" dirty="0" err="1"/>
              <a:t>concrete_train</a:t>
            </a:r>
            <a:r>
              <a:rPr lang="en-US" dirty="0"/>
              <a:t>, </a:t>
            </a:r>
            <a:r>
              <a:rPr lang="en-US" dirty="0">
                <a:solidFill>
                  <a:srgbClr val="3366FF"/>
                </a:solidFill>
              </a:rPr>
              <a:t>hidden = 5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>
                <a:solidFill>
                  <a:srgbClr val="3366FF"/>
                </a:solidFill>
              </a:rPr>
              <a:t>plot</a:t>
            </a:r>
            <a:r>
              <a:rPr lang="en-US" dirty="0"/>
              <a:t>(concrete_model2)</a:t>
            </a:r>
          </a:p>
          <a:p>
            <a:pPr marL="0" indent="0">
              <a:buNone/>
            </a:pPr>
            <a:r>
              <a:rPr lang="en-US" dirty="0"/>
              <a:t>Warning message:</a:t>
            </a:r>
          </a:p>
          <a:p>
            <a:pPr marL="0" indent="0">
              <a:buNone/>
            </a:pPr>
            <a:r>
              <a:rPr lang="en-US" dirty="0"/>
              <a:t>In (function ()  : Only one </a:t>
            </a:r>
            <a:r>
              <a:rPr lang="en-US" dirty="0" err="1"/>
              <a:t>RStudio</a:t>
            </a:r>
            <a:r>
              <a:rPr lang="en-US" dirty="0"/>
              <a:t> graphics device is permitted</a:t>
            </a:r>
          </a:p>
          <a:p>
            <a:pPr marL="0" indent="0">
              <a:buNone/>
            </a:pPr>
            <a:r>
              <a:rPr lang="en-US" dirty="0"/>
              <a:t>&gt; model_results2 &lt;- compute(concrete_model2, </a:t>
            </a:r>
            <a:r>
              <a:rPr lang="en-US" dirty="0" err="1"/>
              <a:t>concrete_test</a:t>
            </a:r>
            <a:r>
              <a:rPr lang="en-US" dirty="0"/>
              <a:t>[1:8])</a:t>
            </a:r>
          </a:p>
          <a:p>
            <a:pPr marL="0" indent="0">
              <a:buNone/>
            </a:pPr>
            <a:r>
              <a:rPr lang="en-US" dirty="0"/>
              <a:t>&gt; predicted_strength2 &lt;- model_results2$net.result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cor</a:t>
            </a:r>
            <a:r>
              <a:rPr lang="en-US" dirty="0"/>
              <a:t>(predicted_strength2, </a:t>
            </a:r>
            <a:r>
              <a:rPr lang="en-US" dirty="0" err="1"/>
              <a:t>concrete_test$strength</a:t>
            </a:r>
            <a:r>
              <a:rPr lang="en-US" dirty="0"/>
              <a:t>)[,1]</a:t>
            </a:r>
          </a:p>
          <a:p>
            <a:pPr marL="0" indent="0">
              <a:buNone/>
            </a:pPr>
            <a:r>
              <a:rPr lang="en-US" dirty="0"/>
              <a:t>[1] </a:t>
            </a:r>
            <a:r>
              <a:rPr lang="en-US" dirty="0">
                <a:solidFill>
                  <a:srgbClr val="3366FF"/>
                </a:solidFill>
              </a:rPr>
              <a:t>0.9317343591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4142" y="2540463"/>
            <a:ext cx="178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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20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topology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00" y="1417638"/>
            <a:ext cx="5991517" cy="49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 is to find a 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 separating, categorizing, or grouping the data.</a:t>
            </a:r>
          </a:p>
          <a:p>
            <a:r>
              <a:rPr lang="en-US" sz="2800" dirty="0" smtClean="0"/>
              <a:t>Idea is to find the </a:t>
            </a:r>
            <a:br>
              <a:rPr lang="en-US" sz="2800" dirty="0" smtClean="0"/>
            </a:br>
            <a:r>
              <a:rPr lang="en-US" sz="2800" dirty="0" smtClean="0"/>
              <a:t>plane making the </a:t>
            </a:r>
            <a:br>
              <a:rPr lang="en-US" sz="2800" dirty="0" smtClean="0"/>
            </a:br>
            <a:r>
              <a:rPr lang="en-US" sz="2800" dirty="0" smtClean="0"/>
              <a:t>“gap” as wide as </a:t>
            </a:r>
            <a:br>
              <a:rPr lang="en-US" sz="2800" dirty="0" smtClean="0"/>
            </a:br>
            <a:r>
              <a:rPr lang="en-US" sz="2800" dirty="0" smtClean="0"/>
              <a:t>possible.</a:t>
            </a:r>
          </a:p>
          <a:p>
            <a:r>
              <a:rPr lang="en-US" sz="2800" dirty="0" smtClean="0"/>
              <a:t>Like a combination of </a:t>
            </a:r>
            <a:br>
              <a:rPr lang="en-US" sz="2800" dirty="0" smtClean="0"/>
            </a:br>
            <a:r>
              <a:rPr lang="en-US" sz="2800" dirty="0" smtClean="0"/>
              <a:t>“Nearest Neighbor” </a:t>
            </a:r>
            <a:br>
              <a:rPr lang="en-US" sz="2800" dirty="0" smtClean="0"/>
            </a:br>
            <a:r>
              <a:rPr lang="en-US" sz="2800" dirty="0" smtClean="0"/>
              <a:t>and Regression.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57" y="2483546"/>
            <a:ext cx="3825641" cy="41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artificial NN’s model the brain?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Kind of –</a:t>
            </a:r>
          </a:p>
          <a:p>
            <a:pPr lvl="1"/>
            <a:r>
              <a:rPr lang="en-US" dirty="0" smtClean="0"/>
              <a:t>We are still learning about the brain, so</a:t>
            </a:r>
          </a:p>
          <a:p>
            <a:pPr lvl="1"/>
            <a:r>
              <a:rPr lang="en-US" dirty="0" smtClean="0"/>
              <a:t>This is a moving target for AI.</a:t>
            </a:r>
          </a:p>
          <a:p>
            <a:r>
              <a:rPr lang="en-US" dirty="0" smtClean="0"/>
              <a:t>Copied are –</a:t>
            </a:r>
          </a:p>
          <a:p>
            <a:pPr lvl="1"/>
            <a:r>
              <a:rPr lang="en-US" dirty="0" smtClean="0"/>
              <a:t>The idea of massively parallel functions, and</a:t>
            </a:r>
          </a:p>
          <a:p>
            <a:pPr lvl="1"/>
            <a:r>
              <a:rPr lang="en-US" dirty="0" smtClean="0"/>
              <a:t>The interconnections between nodes.</a:t>
            </a:r>
          </a:p>
          <a:p>
            <a:r>
              <a:rPr lang="en-US" dirty="0" smtClean="0"/>
              <a:t>Main use – Using training to learn some general discrimination skill.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1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-- separate “convex hulls”</a:t>
            </a:r>
            <a:endParaRPr lang="en-US" dirty="0"/>
          </a:p>
        </p:txBody>
      </p:sp>
      <p:pic>
        <p:nvPicPr>
          <p:cNvPr id="4" name="Picture 3" descr="dna-microarray-40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0" y="1735189"/>
            <a:ext cx="7246244" cy="5440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0703" y="2797493"/>
            <a:ext cx="342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It’s like, “How big a mattress can you get up a stairway?”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1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stairway could look like this:</a:t>
            </a:r>
            <a:endParaRPr lang="en-US" dirty="0"/>
          </a:p>
        </p:txBody>
      </p:sp>
      <p:pic>
        <p:nvPicPr>
          <p:cNvPr id="3" name="Picture 2" descr="b48f0b84308a19c3e210c5f31226eb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511300"/>
            <a:ext cx="29972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5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separate the points with some property from the ones without it, in a way that can be </a:t>
            </a:r>
            <a:r>
              <a:rPr lang="en-US" dirty="0"/>
              <a:t>computed easily. </a:t>
            </a:r>
            <a:endParaRPr lang="en-US" dirty="0" smtClean="0"/>
          </a:p>
          <a:p>
            <a:r>
              <a:rPr lang="en-US" dirty="0" smtClean="0"/>
              <a:t>Start with some </a:t>
            </a:r>
            <a:r>
              <a:rPr lang="en-US" dirty="0"/>
              <a:t>training data </a:t>
            </a:r>
            <a:r>
              <a:rPr lang="en-US" i="1" dirty="0"/>
              <a:t>D</a:t>
            </a:r>
            <a:r>
              <a:rPr lang="en-US" dirty="0" smtClean="0"/>
              <a:t>, </a:t>
            </a:r>
            <a:r>
              <a:rPr lang="en-US" dirty="0"/>
              <a:t>a set of </a:t>
            </a:r>
            <a:r>
              <a:rPr lang="en-US" i="1" dirty="0"/>
              <a:t>n</a:t>
            </a:r>
            <a:r>
              <a:rPr lang="en-US" dirty="0"/>
              <a:t> points of the </a:t>
            </a:r>
            <a:r>
              <a:rPr lang="en-US" dirty="0" smtClean="0"/>
              <a:t>form: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39" y="4412941"/>
            <a:ext cx="7612386" cy="4969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50639" y="4251454"/>
            <a:ext cx="1491020" cy="901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16807" y="5410934"/>
            <a:ext cx="273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or out of the class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  <a:endCxn id="5" idx="4"/>
          </p:cNvCxnSpPr>
          <p:nvPr/>
        </p:nvCxnSpPr>
        <p:spPr>
          <a:xfrm flipH="1" flipV="1">
            <a:off x="7096149" y="5153277"/>
            <a:ext cx="86477" cy="2576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89492" y="4251454"/>
            <a:ext cx="1827496" cy="901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4721" y="5461336"/>
            <a:ext cx="185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Vectors with p features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597797" y="5176842"/>
            <a:ext cx="86477" cy="2576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98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no 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 works, we can optimize what we have by adding costs, in training, for being wrong.</a:t>
            </a:r>
          </a:p>
          <a:p>
            <a:pPr lvl="1"/>
            <a:r>
              <a:rPr lang="en-US" sz="2400" dirty="0" smtClean="0"/>
              <a:t>This effectively “moves” the wrong examples in influencing where the best line is.</a:t>
            </a:r>
            <a:endParaRPr lang="en-US" sz="2400" dirty="0"/>
          </a:p>
        </p:txBody>
      </p:sp>
      <p:pic>
        <p:nvPicPr>
          <p:cNvPr id="4" name="Picture 3" descr="sv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3718868"/>
            <a:ext cx="37084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6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look at a different view of SVM’s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http://www.cs.columbia.edu/~kathy/cs4701/documents/</a:t>
            </a:r>
            <a:r>
              <a:rPr lang="en-US" dirty="0" smtClean="0">
                <a:hlinkClick r:id="rId2"/>
              </a:rPr>
              <a:t>jason_svm_tutorial.pdf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By Jason Weston, NEC Labs America.</a:t>
            </a:r>
          </a:p>
          <a:p>
            <a:r>
              <a:rPr lang="en-US" dirty="0" smtClean="0"/>
              <a:t>Typical decent presentation of an abstruse math topic!</a:t>
            </a:r>
          </a:p>
          <a:p>
            <a:r>
              <a:rPr lang="en-US" dirty="0" smtClean="0"/>
              <a:t>See also Moodle for this reference, and more.</a:t>
            </a:r>
          </a:p>
          <a:p>
            <a:r>
              <a:rPr lang="en-US" dirty="0" smtClean="0"/>
              <a:t>Lantz’s Ch8 section is a pretty good intro.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9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963"/>
            <a:ext cx="8229600" cy="1143000"/>
          </a:xfrm>
        </p:spPr>
        <p:txBody>
          <a:bodyPr/>
          <a:lstStyle/>
          <a:p>
            <a:r>
              <a:rPr lang="en-US" dirty="0" smtClean="0"/>
              <a:t>The non-linear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62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higher-dimensional spaces to make the separation of categories appear linear.</a:t>
            </a:r>
          </a:p>
          <a:p>
            <a:r>
              <a:rPr lang="en-US" sz="2800" dirty="0" smtClean="0"/>
              <a:t>This is ‘the kernel trick”: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17486"/>
              </p:ext>
            </p:extLst>
          </p:nvPr>
        </p:nvGraphicFramePr>
        <p:xfrm>
          <a:off x="852101" y="2860022"/>
          <a:ext cx="7427743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684"/>
                <a:gridCol w="36120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Strengths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Weaknesses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 be used for classification or numeric prediction problems.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Finding the best model requires testing of various combinations of kernels</a:t>
                      </a:r>
                      <a:r>
                        <a:rPr lang="en-US" sz="1600" baseline="0" dirty="0" smtClean="0"/>
                        <a:t> and model parameters.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overly influenced by noisy data and not very prone to </a:t>
                      </a:r>
                      <a:r>
                        <a:rPr lang="en-US" sz="1600" dirty="0" err="1" smtClean="0"/>
                        <a:t>overfitting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 be slow to train, particularly if the input dataset has a large number of features</a:t>
                      </a:r>
                      <a:r>
                        <a:rPr lang="en-US" sz="1600" baseline="0" dirty="0" smtClean="0"/>
                        <a:t> or examples.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be easier to use than</a:t>
                      </a:r>
                      <a:r>
                        <a:rPr lang="en-US" sz="1600" baseline="0" dirty="0" smtClean="0"/>
                        <a:t> neural networks, particularly due to the existence of several well-supported SVM algorithms.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 in a complex black</a:t>
                      </a:r>
                      <a:r>
                        <a:rPr lang="en-US" sz="1600" baseline="0" dirty="0" smtClean="0"/>
                        <a:t> box model that is difficult if not impossible to interpret.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Gaining popularity due to its high</a:t>
                      </a:r>
                      <a:r>
                        <a:rPr lang="en-US" sz="1600" baseline="0" dirty="0" smtClean="0"/>
                        <a:t> accuracy and high-profile wins in data mining competitions.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53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using nonlinear kernels</a:t>
            </a:r>
            <a:endParaRPr lang="en-US" dirty="0"/>
          </a:p>
        </p:txBody>
      </p:sp>
      <p:pic>
        <p:nvPicPr>
          <p:cNvPr id="4" name="Picture 3" descr="Kernel_Mach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0" y="1680371"/>
            <a:ext cx="8554955" cy="38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9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275"/>
            <a:ext cx="8229600" cy="4525963"/>
          </a:xfrm>
        </p:spPr>
        <p:txBody>
          <a:bodyPr/>
          <a:lstStyle/>
          <a:p>
            <a:r>
              <a:rPr lang="en-US" dirty="0" smtClean="0"/>
              <a:t>Linear</a:t>
            </a:r>
          </a:p>
          <a:p>
            <a:r>
              <a:rPr lang="en-US" dirty="0" smtClean="0"/>
              <a:t>Polynomial</a:t>
            </a:r>
          </a:p>
          <a:p>
            <a:r>
              <a:rPr lang="en-US" dirty="0" smtClean="0"/>
              <a:t>Sigmoid</a:t>
            </a:r>
          </a:p>
          <a:p>
            <a:r>
              <a:rPr lang="en-US" dirty="0" err="1" smtClean="0"/>
              <a:t>Gausian</a:t>
            </a:r>
            <a:r>
              <a:rPr lang="en-US" dirty="0" smtClean="0"/>
              <a:t> RBF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52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Lantz’s example - 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kind of data for an SVM –</a:t>
            </a:r>
            <a:r>
              <a:rPr lang="en-US" dirty="0"/>
              <a:t> </a:t>
            </a:r>
            <a:r>
              <a:rPr lang="en-US" dirty="0" smtClean="0"/>
              <a:t>images already have a lot of dimensions!</a:t>
            </a:r>
          </a:p>
          <a:p>
            <a:r>
              <a:rPr lang="en-US" dirty="0" smtClean="0"/>
              <a:t>Lantz’s example reduces letter recognition down to 17 variables describing the images.</a:t>
            </a:r>
          </a:p>
          <a:p>
            <a:r>
              <a:rPr lang="en-US" dirty="0" smtClean="0"/>
              <a:t>But he does have 20000 observations.</a:t>
            </a:r>
          </a:p>
          <a:p>
            <a:pPr lvl="1"/>
            <a:r>
              <a:rPr lang="en-US" dirty="0" smtClean="0"/>
              <a:t>Divides into training (16000) and testing (4000) data.</a:t>
            </a:r>
          </a:p>
          <a:p>
            <a:pPr lvl="1"/>
            <a:r>
              <a:rPr lang="en-US" dirty="0" smtClean="0"/>
              <a:t>Correct letter identified for each observation.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70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225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Lantz starts with a linear kernel: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&gt; library(</a:t>
            </a:r>
            <a:r>
              <a:rPr lang="en-US" sz="1600" dirty="0" err="1"/>
              <a:t>kernlab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&gt; </a:t>
            </a:r>
            <a:r>
              <a:rPr lang="en-US" sz="1600" dirty="0" err="1"/>
              <a:t>letter_classifier</a:t>
            </a:r>
            <a:r>
              <a:rPr lang="en-US" sz="1600" dirty="0"/>
              <a:t> &lt;- </a:t>
            </a:r>
            <a:r>
              <a:rPr lang="en-US" sz="1600" dirty="0" err="1"/>
              <a:t>ksvm</a:t>
            </a:r>
            <a:r>
              <a:rPr lang="en-US" sz="1600" dirty="0"/>
              <a:t>(letter ~ ., data = </a:t>
            </a:r>
            <a:r>
              <a:rPr lang="en-US" sz="1600" dirty="0" err="1"/>
              <a:t>letters_train</a:t>
            </a:r>
            <a:r>
              <a:rPr lang="en-US" sz="1600" dirty="0"/>
              <a:t>, kernel = "</a:t>
            </a:r>
            <a:r>
              <a:rPr lang="en-US" sz="1600" dirty="0" err="1"/>
              <a:t>vanilladot</a:t>
            </a:r>
            <a:r>
              <a:rPr lang="en-US" sz="1600" dirty="0"/>
              <a:t>")</a:t>
            </a:r>
          </a:p>
          <a:p>
            <a:pPr marL="0" indent="0">
              <a:buNone/>
            </a:pPr>
            <a:r>
              <a:rPr lang="en-US" sz="1600" dirty="0"/>
              <a:t> Setting default kernel parameters  </a:t>
            </a:r>
          </a:p>
          <a:p>
            <a:pPr marL="0" indent="0">
              <a:buNone/>
            </a:pPr>
            <a:r>
              <a:rPr lang="en-US" sz="1600" dirty="0"/>
              <a:t>&gt; </a:t>
            </a:r>
            <a:r>
              <a:rPr lang="en-US" sz="1600" dirty="0" err="1"/>
              <a:t>letter_classifier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Support Vector Machine object of class "</a:t>
            </a:r>
            <a:r>
              <a:rPr lang="en-US" sz="1600" dirty="0" err="1"/>
              <a:t>ksvm</a:t>
            </a:r>
            <a:r>
              <a:rPr lang="en-US" sz="1600" dirty="0"/>
              <a:t>" 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SV type: C-svc  (classification) </a:t>
            </a:r>
          </a:p>
          <a:p>
            <a:pPr marL="0" indent="0">
              <a:buNone/>
            </a:pPr>
            <a:r>
              <a:rPr lang="en-US" sz="1600" dirty="0"/>
              <a:t> parameter : cost C = 1 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b="1" dirty="0"/>
              <a:t>Linear (vanilla) kernel function. 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Number of Support Vectors : 7037 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Objective Function Value : -14.1746 -20.0072 -23.5628 -6.2009 -7.5524 -32.7694 -49.9786 -18.1824 -62.1111 -32.7284 -16.2209 </a:t>
            </a:r>
            <a:r>
              <a:rPr lang="en-US" sz="1600" dirty="0" smtClean="0"/>
              <a:t>…</a:t>
            </a:r>
          </a:p>
          <a:p>
            <a:pPr marL="0" indent="0">
              <a:buNone/>
            </a:pPr>
            <a:r>
              <a:rPr lang="en-US" sz="1600" b="1" dirty="0"/>
              <a:t>Training error : 0.130062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811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NN’s are irrational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do something internally when they learn.</a:t>
            </a:r>
          </a:p>
          <a:p>
            <a:r>
              <a:rPr lang="en-US" dirty="0" smtClean="0"/>
              <a:t>It’s not a set of intelligible rules.</a:t>
            </a:r>
          </a:p>
          <a:p>
            <a:r>
              <a:rPr lang="en-US" dirty="0" smtClean="0"/>
              <a:t>But it works.</a:t>
            </a:r>
          </a:p>
          <a:p>
            <a:r>
              <a:rPr lang="en-US" dirty="0" smtClean="0"/>
              <a:t>NN’s are partly a reaction to the logical style of AI, which insists on building systems we CAN analyze internally.</a:t>
            </a:r>
          </a:p>
          <a:p>
            <a:r>
              <a:rPr lang="en-US" dirty="0" smtClean="0"/>
              <a:t>NN’s also run really fast, especially when run on special, truly parallel hardware.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90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How well does this linear SVM then predict the test examples?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letter_predictions</a:t>
            </a:r>
            <a:r>
              <a:rPr lang="en-US" dirty="0"/>
              <a:t> &lt;- predict(</a:t>
            </a:r>
            <a:r>
              <a:rPr lang="en-US" dirty="0" err="1"/>
              <a:t>letter_classifier</a:t>
            </a:r>
            <a:r>
              <a:rPr lang="en-US" dirty="0"/>
              <a:t>, </a:t>
            </a:r>
            <a:r>
              <a:rPr lang="en-US" dirty="0" err="1"/>
              <a:t>letters_test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head(</a:t>
            </a:r>
            <a:r>
              <a:rPr lang="en-US" dirty="0" err="1"/>
              <a:t>letter_predictions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[1] U N V X N H</a:t>
            </a:r>
          </a:p>
          <a:p>
            <a:pPr marL="0" indent="0">
              <a:buNone/>
            </a:pPr>
            <a:r>
              <a:rPr lang="en-US" dirty="0"/>
              <a:t>Levels: A B C D E F G H I J K L M N O P Q R S T U V W X Y Z</a:t>
            </a:r>
          </a:p>
          <a:p>
            <a:pPr marL="0" indent="0">
              <a:buNone/>
            </a:pPr>
            <a:r>
              <a:rPr lang="en-US" dirty="0"/>
              <a:t>&gt; table(</a:t>
            </a:r>
            <a:r>
              <a:rPr lang="en-US" dirty="0" err="1"/>
              <a:t>letter_predictions</a:t>
            </a:r>
            <a:r>
              <a:rPr lang="en-US" dirty="0"/>
              <a:t>, </a:t>
            </a:r>
            <a:r>
              <a:rPr lang="en-US" dirty="0" err="1"/>
              <a:t>letters_test$letter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</a:p>
          <a:p>
            <a:pPr marL="0" indent="0">
              <a:buNone/>
            </a:pPr>
            <a:r>
              <a:rPr lang="en-US" sz="3000" b="1" dirty="0" err="1">
                <a:latin typeface="Courier New"/>
                <a:cs typeface="Courier New"/>
              </a:rPr>
              <a:t>letter_predictions</a:t>
            </a:r>
            <a:r>
              <a:rPr lang="en-US" sz="3000" b="1" dirty="0">
                <a:latin typeface="Courier New"/>
                <a:cs typeface="Courier New"/>
              </a:rPr>
              <a:t>   A   B   C   D   E   F   G   H   I   J   K   L   M   N   O   P   Q</a:t>
            </a:r>
          </a:p>
          <a:p>
            <a:pPr marL="0" indent="0">
              <a:buNone/>
            </a:pPr>
            <a:r>
              <a:rPr lang="en-US" sz="3000" b="1" dirty="0">
                <a:latin typeface="Courier New"/>
                <a:cs typeface="Courier New"/>
              </a:rPr>
              <a:t>                 A 144   0   0   0   0   0   0   0   0   1   0   0   1   2   2   0   5</a:t>
            </a:r>
          </a:p>
          <a:p>
            <a:pPr marL="0" indent="0">
              <a:buNone/>
            </a:pPr>
            <a:r>
              <a:rPr lang="en-US" sz="3000" b="1" dirty="0">
                <a:latin typeface="Courier New"/>
                <a:cs typeface="Courier New"/>
              </a:rPr>
              <a:t>                 B   0 121   0   5   2   0   1   2   0   0   1   0   1   0   0   2   2</a:t>
            </a:r>
          </a:p>
          <a:p>
            <a:pPr marL="0" indent="0">
              <a:buNone/>
            </a:pPr>
            <a:r>
              <a:rPr lang="en-US" sz="3000" b="1" dirty="0">
                <a:latin typeface="Courier New"/>
                <a:cs typeface="Courier New"/>
              </a:rPr>
              <a:t>                 C   0   0 120   0   4   0  10   2   2   0   1   3   0   0   2   0   0</a:t>
            </a:r>
          </a:p>
          <a:p>
            <a:pPr marL="0" indent="0">
              <a:buNone/>
            </a:pPr>
            <a:r>
              <a:rPr lang="en-US" sz="3000" b="1" dirty="0">
                <a:latin typeface="Courier New"/>
                <a:cs typeface="Courier New"/>
              </a:rPr>
              <a:t>                 D   2   2   0 156   0   1   3  10   4   3   4   3   0   5   5   3   1</a:t>
            </a:r>
          </a:p>
          <a:p>
            <a:pPr marL="0" indent="0">
              <a:buNone/>
            </a:pPr>
            <a:r>
              <a:rPr lang="en-US" sz="3000" b="1" dirty="0">
                <a:latin typeface="Courier New"/>
                <a:cs typeface="Courier New"/>
              </a:rPr>
              <a:t>                 E   0   0   5   0 127   3   1   1   0   0   3   4   0   0   0   0   2</a:t>
            </a:r>
          </a:p>
          <a:p>
            <a:pPr marL="0" indent="0">
              <a:buNone/>
            </a:pPr>
            <a:r>
              <a:rPr lang="en-US" sz="3000" b="1" dirty="0">
                <a:latin typeface="Courier New"/>
                <a:cs typeface="Courier New"/>
              </a:rPr>
              <a:t>                 F   0   0   0   0   0 138   2   2   6   0   0   0   0   0   0  16   </a:t>
            </a:r>
            <a:r>
              <a:rPr lang="en-US" sz="3000" b="1" dirty="0" smtClean="0">
                <a:latin typeface="Courier New"/>
                <a:cs typeface="Courier New"/>
              </a:rPr>
              <a:t>0</a:t>
            </a:r>
          </a:p>
          <a:p>
            <a:pPr marL="0" indent="0">
              <a:buNone/>
            </a:pPr>
            <a:r>
              <a:rPr lang="en-US" sz="3000" b="1" dirty="0" smtClean="0">
                <a:latin typeface="Courier New"/>
                <a:cs typeface="Courier New"/>
              </a:rPr>
              <a:t>…</a:t>
            </a:r>
            <a:endParaRPr lang="en-US" sz="30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367489">
            <a:off x="1945359" y="3488277"/>
            <a:ext cx="2781384" cy="482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9229" y="469390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Correct Values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9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Overall, how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&gt; table(agreement)</a:t>
            </a:r>
          </a:p>
          <a:p>
            <a:pPr marL="0" indent="0">
              <a:buNone/>
            </a:pPr>
            <a:r>
              <a:rPr lang="en-US" dirty="0"/>
              <a:t>agreement</a:t>
            </a:r>
          </a:p>
          <a:p>
            <a:pPr marL="0" indent="0">
              <a:buNone/>
            </a:pPr>
            <a:r>
              <a:rPr lang="en-US" dirty="0"/>
              <a:t>FALSE  TRUE </a:t>
            </a:r>
          </a:p>
          <a:p>
            <a:pPr marL="0" indent="0">
              <a:buNone/>
            </a:pPr>
            <a:r>
              <a:rPr lang="en-US" dirty="0"/>
              <a:t>  643  3357 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prop.table</a:t>
            </a:r>
            <a:r>
              <a:rPr lang="en-US" dirty="0"/>
              <a:t>(table(agreement))</a:t>
            </a:r>
          </a:p>
          <a:p>
            <a:pPr marL="0" indent="0">
              <a:buNone/>
            </a:pPr>
            <a:r>
              <a:rPr lang="en-US" dirty="0"/>
              <a:t>agreement</a:t>
            </a:r>
          </a:p>
          <a:p>
            <a:pPr marL="0" indent="0">
              <a:buNone/>
            </a:pPr>
            <a:r>
              <a:rPr lang="en-US" dirty="0"/>
              <a:t>  FALSE    TRUE </a:t>
            </a:r>
          </a:p>
          <a:p>
            <a:pPr marL="0" indent="0">
              <a:buNone/>
            </a:pPr>
            <a:r>
              <a:rPr lang="en-US" dirty="0"/>
              <a:t>0.16075 0.83925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775" y="5288677"/>
            <a:ext cx="3681716" cy="757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2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Let’s try the RBF-based SVM instead of linear: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letter_classifier_rbf</a:t>
            </a:r>
            <a:r>
              <a:rPr lang="en-US" dirty="0"/>
              <a:t> &lt;- </a:t>
            </a:r>
            <a:r>
              <a:rPr lang="en-US" dirty="0" err="1"/>
              <a:t>ksvm</a:t>
            </a:r>
            <a:r>
              <a:rPr lang="en-US" dirty="0"/>
              <a:t>(letter ~ ., data = </a:t>
            </a:r>
            <a:r>
              <a:rPr lang="en-US" dirty="0" err="1"/>
              <a:t>letters_train</a:t>
            </a:r>
            <a:r>
              <a:rPr lang="en-US" dirty="0"/>
              <a:t>, kernel = "</a:t>
            </a:r>
            <a:r>
              <a:rPr lang="en-US" dirty="0" err="1"/>
              <a:t>rbfdot</a:t>
            </a:r>
            <a:r>
              <a:rPr lang="en-US" dirty="0"/>
              <a:t>")</a:t>
            </a:r>
          </a:p>
          <a:p>
            <a:pPr marL="0" indent="0">
              <a:buNone/>
            </a:pPr>
            <a:r>
              <a:rPr lang="en-US" dirty="0"/>
              <a:t>Using automatic sigma estimation (</a:t>
            </a:r>
            <a:r>
              <a:rPr lang="en-US" dirty="0" err="1"/>
              <a:t>sigest</a:t>
            </a:r>
            <a:r>
              <a:rPr lang="en-US" dirty="0"/>
              <a:t>) for RBF or </a:t>
            </a:r>
            <a:r>
              <a:rPr lang="en-US" dirty="0" err="1"/>
              <a:t>laplace</a:t>
            </a:r>
            <a:r>
              <a:rPr lang="en-US" dirty="0"/>
              <a:t> kernel 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letter_predictions_rbf</a:t>
            </a:r>
            <a:r>
              <a:rPr lang="en-US" dirty="0"/>
              <a:t> &lt;- predict(</a:t>
            </a:r>
            <a:r>
              <a:rPr lang="en-US" dirty="0" err="1"/>
              <a:t>letter_classifier_rbf</a:t>
            </a:r>
            <a:r>
              <a:rPr lang="en-US" dirty="0"/>
              <a:t>, </a:t>
            </a:r>
            <a:r>
              <a:rPr lang="en-US" dirty="0" err="1"/>
              <a:t>letters_test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agreement_rbf</a:t>
            </a:r>
            <a:r>
              <a:rPr lang="en-US" dirty="0"/>
              <a:t> &lt;- </a:t>
            </a:r>
            <a:r>
              <a:rPr lang="en-US" dirty="0" err="1"/>
              <a:t>letter_predictions_rbf</a:t>
            </a:r>
            <a:r>
              <a:rPr lang="en-US" dirty="0"/>
              <a:t> == </a:t>
            </a:r>
            <a:r>
              <a:rPr lang="en-US" dirty="0" err="1"/>
              <a:t>letters_test$letter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9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&gt; table(</a:t>
            </a:r>
            <a:r>
              <a:rPr lang="en-US" dirty="0" err="1"/>
              <a:t>agreement_rbf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agreement_rbf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FALSE  TRUE </a:t>
            </a:r>
          </a:p>
          <a:p>
            <a:pPr marL="0" indent="0">
              <a:buNone/>
            </a:pPr>
            <a:r>
              <a:rPr lang="en-US" dirty="0"/>
              <a:t>  281  3719 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prop.table</a:t>
            </a:r>
            <a:r>
              <a:rPr lang="en-US" dirty="0"/>
              <a:t>(table(</a:t>
            </a:r>
            <a:r>
              <a:rPr lang="en-US" dirty="0" err="1"/>
              <a:t>agreement_rbf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 err="1"/>
              <a:t>agreement_rbf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FALSE    TRUE </a:t>
            </a:r>
          </a:p>
          <a:p>
            <a:pPr marL="0" indent="0">
              <a:buNone/>
            </a:pPr>
            <a:r>
              <a:rPr lang="en-US" dirty="0"/>
              <a:t>0.07025 0.92975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775" y="5288677"/>
            <a:ext cx="3681716" cy="757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2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 2 kinds of NN’s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hardware –</a:t>
            </a:r>
          </a:p>
          <a:p>
            <a:pPr lvl="1"/>
            <a:r>
              <a:rPr lang="en-US" dirty="0" smtClean="0"/>
              <a:t>High degree of parallelism.</a:t>
            </a:r>
          </a:p>
          <a:p>
            <a:pPr lvl="1"/>
            <a:r>
              <a:rPr lang="en-US" dirty="0" smtClean="0"/>
              <a:t>Once trained, they run super fast.</a:t>
            </a:r>
          </a:p>
          <a:p>
            <a:pPr lvl="1"/>
            <a:r>
              <a:rPr lang="en-US" dirty="0" smtClean="0"/>
              <a:t>Suitable for real-time </a:t>
            </a:r>
            <a:br>
              <a:rPr lang="en-US" dirty="0" smtClean="0"/>
            </a:br>
            <a:r>
              <a:rPr lang="en-US" dirty="0" smtClean="0"/>
              <a:t>tasks.</a:t>
            </a:r>
          </a:p>
          <a:p>
            <a:r>
              <a:rPr lang="en-US" dirty="0" smtClean="0"/>
              <a:t>Emulated –</a:t>
            </a:r>
          </a:p>
          <a:p>
            <a:pPr lvl="1"/>
            <a:r>
              <a:rPr lang="en-US" dirty="0" smtClean="0"/>
              <a:t>Not so fast.</a:t>
            </a:r>
          </a:p>
          <a:p>
            <a:pPr lvl="1"/>
            <a:r>
              <a:rPr lang="en-US" dirty="0" smtClean="0"/>
              <a:t>Still can get NN results.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309" y="3440177"/>
            <a:ext cx="3166816" cy="2099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6892" y="5569467"/>
            <a:ext cx="332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Hmm… Is that an F-15, or a MIG-35 on my tail?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9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heart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is the other side of machine learning from decision trees:</a:t>
            </a:r>
          </a:p>
          <a:p>
            <a:pPr lvl="1"/>
            <a:r>
              <a:rPr lang="en-US" sz="2400" dirty="0" smtClean="0"/>
              <a:t>Those were cool because they discovered general principles we could understand.</a:t>
            </a:r>
          </a:p>
          <a:p>
            <a:pPr lvl="1"/>
            <a:r>
              <a:rPr lang="en-US" sz="2400" dirty="0" smtClean="0"/>
              <a:t>NN’s are cool because how they work is only visible in principle, not exactly how they function once they are trained.</a:t>
            </a:r>
          </a:p>
          <a:p>
            <a:pPr lvl="2"/>
            <a:r>
              <a:rPr lang="en-US" sz="2000" dirty="0" smtClean="0"/>
              <a:t>Very close to “magic sponsored by science.”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13368" y="5007622"/>
            <a:ext cx="6110286" cy="15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7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90" y="1636638"/>
            <a:ext cx="8318709" cy="39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3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used for activation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346251"/>
            <a:ext cx="8128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on a network topology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77" y="1793304"/>
            <a:ext cx="6066487" cy="45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7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 have hidden nodes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417638"/>
            <a:ext cx="66167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1784</Words>
  <Application>Microsoft Macintosh PowerPoint</Application>
  <PresentationFormat>On-screen Show (4:3)</PresentationFormat>
  <Paragraphs>222</Paragraphs>
  <Slides>33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Black Box Methods – NNs and SVNs Lantz Ch 7</vt:lpstr>
      <vt:lpstr>Do artificial NN’s model the brain?</vt:lpstr>
      <vt:lpstr>NN’s are irrational</vt:lpstr>
      <vt:lpstr>Really 2 kinds of NN’s</vt:lpstr>
      <vt:lpstr>At the heart of AI</vt:lpstr>
      <vt:lpstr>Activation function</vt:lpstr>
      <vt:lpstr>Commonly used for activation</vt:lpstr>
      <vt:lpstr>Acts on a network topology</vt:lpstr>
      <vt:lpstr>Common to have hidden nodes</vt:lpstr>
      <vt:lpstr>…Using some learning algorithm</vt:lpstr>
      <vt:lpstr>Back propagation is popular</vt:lpstr>
      <vt:lpstr>Once it’s trained</vt:lpstr>
      <vt:lpstr>Lantz’s “concrete” example</vt:lpstr>
      <vt:lpstr>Data is “normalized”</vt:lpstr>
      <vt:lpstr>Training the NN model</vt:lpstr>
      <vt:lpstr>Training results</vt:lpstr>
      <vt:lpstr>Improving NN model performance</vt:lpstr>
      <vt:lpstr>The new topology</vt:lpstr>
      <vt:lpstr>Support Vector Machines?</vt:lpstr>
      <vt:lpstr>Goal -- separate “convex hulls”</vt:lpstr>
      <vt:lpstr>And the stairway could look like this:</vt:lpstr>
      <vt:lpstr>Mathematically</vt:lpstr>
      <vt:lpstr>Adding costs</vt:lpstr>
      <vt:lpstr>Let’s look at a different view of SVM’s</vt:lpstr>
      <vt:lpstr>The non-linear case</vt:lpstr>
      <vt:lpstr>Goal of using nonlinear kernels</vt:lpstr>
      <vt:lpstr>Different kinds of kernels</vt:lpstr>
      <vt:lpstr>Lantz’s example - OCR</vt:lpstr>
      <vt:lpstr>Training the SVM</vt:lpstr>
      <vt:lpstr>Evaluating model performance</vt:lpstr>
      <vt:lpstr>Overall, how did we do?</vt:lpstr>
      <vt:lpstr>Improvement?</vt:lpstr>
      <vt:lpstr>RBF Results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Understanding Data</dc:title>
  <dc:creator>Steve Chenoweth</dc:creator>
  <cp:lastModifiedBy>Steve Chenoweth</cp:lastModifiedBy>
  <cp:revision>165</cp:revision>
  <dcterms:created xsi:type="dcterms:W3CDTF">2014-12-02T16:25:50Z</dcterms:created>
  <dcterms:modified xsi:type="dcterms:W3CDTF">2014-12-27T20:09:34Z</dcterms:modified>
</cp:coreProperties>
</file>